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</p:sldMasterIdLst>
  <p:sldIdLst>
    <p:sldId id="256" r:id="rId3"/>
    <p:sldId id="259" r:id="rId4"/>
    <p:sldId id="258" r:id="rId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30" userDrawn="1">
          <p15:clr>
            <a:srgbClr val="A4A3A4"/>
          </p15:clr>
        </p15:guide>
        <p15:guide id="2" pos="680" userDrawn="1">
          <p15:clr>
            <a:srgbClr val="A4A3A4"/>
          </p15:clr>
        </p15:guide>
        <p15:guide id="3" pos="50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2F7"/>
    <a:srgbClr val="00275F"/>
    <a:srgbClr val="DE6746"/>
    <a:srgbClr val="A9D18E"/>
    <a:srgbClr val="7030A0"/>
    <a:srgbClr val="548235"/>
    <a:srgbClr val="FFD966"/>
    <a:srgbClr val="0070C0"/>
    <a:srgbClr val="000000"/>
    <a:srgbClr val="EBF9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6472" autoAdjust="0"/>
  </p:normalViewPr>
  <p:slideViewPr>
    <p:cSldViewPr snapToGrid="0">
      <p:cViewPr varScale="1">
        <p:scale>
          <a:sx n="69" d="100"/>
          <a:sy n="69" d="100"/>
        </p:scale>
        <p:origin x="1184" y="44"/>
      </p:cViewPr>
      <p:guideLst>
        <p:guide orient="horz" pos="1230"/>
        <p:guide pos="680"/>
        <p:guide pos="50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538354"/>
            <a:ext cx="2057400" cy="365125"/>
          </a:xfrm>
        </p:spPr>
        <p:txBody>
          <a:bodyPr/>
          <a:lstStyle/>
          <a:p>
            <a:fld id="{60C033EF-9002-4098-8C3C-7CA3FA772777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6492876"/>
            <a:ext cx="2057400" cy="365125"/>
          </a:xfrm>
        </p:spPr>
        <p:txBody>
          <a:bodyPr/>
          <a:lstStyle/>
          <a:p>
            <a:fld id="{AAED1F3E-E29A-44FB-A347-C7668302F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158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033EF-9002-4098-8C3C-7CA3FA772777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D1F3E-E29A-44FB-A347-C7668302F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067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033EF-9002-4098-8C3C-7CA3FA772777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D1F3E-E29A-44FB-A347-C7668302F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172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033EF-9002-4098-8C3C-7CA3FA772777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D1F3E-E29A-44FB-A347-C7668302F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639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033EF-9002-4098-8C3C-7CA3FA772777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D1F3E-E29A-44FB-A347-C7668302F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448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033EF-9002-4098-8C3C-7CA3FA772777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D1F3E-E29A-44FB-A347-C7668302F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224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477687"/>
            <a:ext cx="2057400" cy="365125"/>
          </a:xfrm>
          <a:prstGeom prst="rect">
            <a:avLst/>
          </a:prstGeom>
        </p:spPr>
        <p:txBody>
          <a:bodyPr vert="horz" lIns="108000" tIns="36000" rIns="108000" bIns="36000" rtlCol="0" anchor="b" anchorCtr="0"/>
          <a:lstStyle>
            <a:lvl1pPr algn="l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 Commodity Analysis and Insight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70372"/>
            <a:ext cx="2057400" cy="365125"/>
          </a:xfrm>
          <a:prstGeom prst="rect">
            <a:avLst/>
          </a:prstGeom>
        </p:spPr>
        <p:txBody>
          <a:bodyPr vert="horz" lIns="108000" tIns="36000" rIns="108000" bIns="36000" rtlCol="0" anchor="b" anchorCtr="0"/>
          <a:lstStyle>
            <a:lvl1pPr algn="r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D1F3E-E29A-44FB-A347-C7668302FF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755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033EF-9002-4098-8C3C-7CA3FA772777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D1F3E-E29A-44FB-A347-C7668302F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60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033EF-9002-4098-8C3C-7CA3FA772777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D1F3E-E29A-44FB-A347-C7668302F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623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033EF-9002-4098-8C3C-7CA3FA772777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D1F3E-E29A-44FB-A347-C7668302F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386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033EF-9002-4098-8C3C-7CA3FA772777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D1F3E-E29A-44FB-A347-C7668302F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3855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033EF-9002-4098-8C3C-7CA3FA772777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D1F3E-E29A-44FB-A347-C7668302F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949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033EF-9002-4098-8C3C-7CA3FA772777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D1F3E-E29A-44FB-A347-C7668302F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062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© Commodity Analysis and Insight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D1F3E-E29A-44FB-A347-C7668302FF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9373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© Commodity Analysis and Insight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D1F3E-E29A-44FB-A347-C7668302FF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2147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© Commodity Analysis and Insight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D1F3E-E29A-44FB-A347-C7668302FF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5052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© Commodity Analysis and Insight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D1F3E-E29A-44FB-A347-C7668302FF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2022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© Commodity Analysis and Insight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D1F3E-E29A-44FB-A347-C7668302FF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395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477687"/>
            <a:ext cx="2057400" cy="365125"/>
          </a:xfrm>
          <a:prstGeom prst="rect">
            <a:avLst/>
          </a:prstGeom>
        </p:spPr>
        <p:txBody>
          <a:bodyPr vert="horz" lIns="108000" tIns="36000" rIns="108000" bIns="36000" rtlCol="0" anchor="b" anchorCtr="0"/>
          <a:lstStyle>
            <a:lvl1pPr algn="l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 Commodity Analysis and Insight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70372"/>
            <a:ext cx="2057400" cy="365125"/>
          </a:xfrm>
          <a:prstGeom prst="rect">
            <a:avLst/>
          </a:prstGeom>
        </p:spPr>
        <p:txBody>
          <a:bodyPr vert="horz" lIns="108000" tIns="36000" rIns="108000" bIns="36000" rtlCol="0" anchor="b" anchorCtr="0"/>
          <a:lstStyle>
            <a:lvl1pPr algn="r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D1F3E-E29A-44FB-A347-C7668302FF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792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 Commodity Analysis and Insight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D1F3E-E29A-44FB-A347-C7668302FF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221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>
            <a:off x="1103973" y="5666213"/>
            <a:ext cx="2141034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3261734" y="5666213"/>
            <a:ext cx="5495313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249188" y="1480327"/>
            <a:ext cx="0" cy="431134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538871" y="5708028"/>
            <a:ext cx="127123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History</a:t>
            </a:r>
            <a:endParaRPr lang="en-US" sz="1050" dirty="0"/>
          </a:p>
        </p:txBody>
      </p:sp>
      <p:sp>
        <p:nvSpPr>
          <p:cNvPr id="20" name="TextBox 19"/>
          <p:cNvSpPr txBox="1"/>
          <p:nvPr/>
        </p:nvSpPr>
        <p:spPr>
          <a:xfrm>
            <a:off x="5325405" y="5708028"/>
            <a:ext cx="127123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Forecast</a:t>
            </a:r>
            <a:endParaRPr lang="en-US" sz="1050" dirty="0"/>
          </a:p>
        </p:txBody>
      </p:sp>
      <p:sp>
        <p:nvSpPr>
          <p:cNvPr id="22" name="TextBox 21"/>
          <p:cNvSpPr txBox="1"/>
          <p:nvPr/>
        </p:nvSpPr>
        <p:spPr>
          <a:xfrm>
            <a:off x="183996" y="1451287"/>
            <a:ext cx="1977947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Fundamentals analysis</a:t>
            </a:r>
          </a:p>
          <a:p>
            <a:r>
              <a:rPr lang="en-GB" sz="900" dirty="0"/>
              <a:t>Price = f (Supply-Demand)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42540" y="1795696"/>
            <a:ext cx="157232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825" dirty="0"/>
              <a:t>Supply – Historic and forecast</a:t>
            </a:r>
          </a:p>
          <a:p>
            <a:pPr algn="r"/>
            <a:r>
              <a:rPr lang="en-GB" sz="825" dirty="0"/>
              <a:t>Demand – Historic and forecast</a:t>
            </a:r>
          </a:p>
          <a:p>
            <a:pPr algn="r"/>
            <a:r>
              <a:rPr lang="en-GB" sz="825" dirty="0"/>
              <a:t>Historic price</a:t>
            </a:r>
          </a:p>
          <a:p>
            <a:pPr algn="r"/>
            <a:r>
              <a:rPr lang="en-GB" sz="825" b="1" dirty="0"/>
              <a:t>Price forecast</a:t>
            </a:r>
            <a:endParaRPr lang="en-US" sz="825" b="1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785591" y="1898730"/>
            <a:ext cx="135527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785591" y="2020757"/>
            <a:ext cx="1350692" cy="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785591" y="2154572"/>
            <a:ext cx="135069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136283" y="1898730"/>
            <a:ext cx="5620765" cy="0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136283" y="2020757"/>
            <a:ext cx="5620765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0" y="242562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83996" y="2501663"/>
            <a:ext cx="1977947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Economic forecasting</a:t>
            </a:r>
          </a:p>
          <a:p>
            <a:r>
              <a:rPr lang="en-GB" sz="900" dirty="0"/>
              <a:t>Price = f (Costs, Market term)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1091" y="2846072"/>
            <a:ext cx="174377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825" dirty="0"/>
              <a:t>Input costs – Historic and forecast</a:t>
            </a:r>
          </a:p>
          <a:p>
            <a:pPr algn="r"/>
            <a:r>
              <a:rPr lang="en-GB" sz="825" dirty="0"/>
              <a:t>Market term – Historic and forecast</a:t>
            </a:r>
          </a:p>
          <a:p>
            <a:pPr algn="r"/>
            <a:r>
              <a:rPr lang="en-GB" sz="825" dirty="0"/>
              <a:t>Historic price</a:t>
            </a:r>
          </a:p>
          <a:p>
            <a:pPr algn="r"/>
            <a:r>
              <a:rPr lang="en-GB" sz="825" b="1" dirty="0"/>
              <a:t>Price forecast</a:t>
            </a:r>
            <a:endParaRPr lang="en-US" sz="825" b="1" dirty="0"/>
          </a:p>
        </p:txBody>
      </p:sp>
      <p:cxnSp>
        <p:nvCxnSpPr>
          <p:cNvPr id="39" name="Straight Connector 38"/>
          <p:cNvCxnSpPr/>
          <p:nvPr/>
        </p:nvCxnSpPr>
        <p:spPr>
          <a:xfrm>
            <a:off x="1785591" y="2949107"/>
            <a:ext cx="1356963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785591" y="3071134"/>
            <a:ext cx="1350692" cy="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785591" y="3204948"/>
            <a:ext cx="135069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3142555" y="2949107"/>
            <a:ext cx="5614493" cy="0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3142554" y="3071134"/>
            <a:ext cx="5593033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0" y="3425468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83996" y="3433436"/>
            <a:ext cx="19779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Correlation forecasting</a:t>
            </a:r>
          </a:p>
          <a:p>
            <a:r>
              <a:rPr lang="en-GB" sz="900" dirty="0"/>
              <a:t>Price = f (Economic indicators), e.g. price of oil, GDP, population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1605" y="3946286"/>
            <a:ext cx="1793259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825" dirty="0"/>
              <a:t>Indicator – Historic &amp; forecast</a:t>
            </a:r>
          </a:p>
          <a:p>
            <a:pPr algn="r"/>
            <a:r>
              <a:rPr lang="en-GB" sz="825" dirty="0"/>
              <a:t>Historic price</a:t>
            </a:r>
          </a:p>
          <a:p>
            <a:pPr algn="r"/>
            <a:r>
              <a:rPr lang="en-GB" sz="825" b="1" dirty="0"/>
              <a:t>Price forecast</a:t>
            </a:r>
            <a:endParaRPr lang="en-US" sz="825" b="1" dirty="0"/>
          </a:p>
        </p:txBody>
      </p:sp>
      <p:cxnSp>
        <p:nvCxnSpPr>
          <p:cNvPr id="48" name="Straight Connector 47"/>
          <p:cNvCxnSpPr/>
          <p:nvPr/>
        </p:nvCxnSpPr>
        <p:spPr>
          <a:xfrm>
            <a:off x="1785591" y="4049321"/>
            <a:ext cx="1350692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cxnSpLocks/>
          </p:cNvCxnSpPr>
          <p:nvPr/>
        </p:nvCxnSpPr>
        <p:spPr>
          <a:xfrm>
            <a:off x="1785591" y="4183893"/>
            <a:ext cx="1350691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140869" y="4049321"/>
            <a:ext cx="5616179" cy="0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cxnSpLocks/>
          </p:cNvCxnSpPr>
          <p:nvPr/>
        </p:nvCxnSpPr>
        <p:spPr>
          <a:xfrm>
            <a:off x="3136282" y="4309344"/>
            <a:ext cx="5599305" cy="0"/>
          </a:xfrm>
          <a:prstGeom prst="line">
            <a:avLst/>
          </a:prstGeom>
          <a:ln w="12700">
            <a:solidFill>
              <a:srgbClr val="C0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0" y="4429853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83996" y="4465611"/>
            <a:ext cx="1977947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Technical forecasting</a:t>
            </a:r>
          </a:p>
          <a:p>
            <a:r>
              <a:rPr lang="en-GB" sz="900" dirty="0"/>
              <a:t>Price = f (Historic price data)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42539" y="4810020"/>
            <a:ext cx="1572325" cy="34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825" dirty="0"/>
              <a:t>Historic price data</a:t>
            </a:r>
          </a:p>
          <a:p>
            <a:pPr algn="r"/>
            <a:r>
              <a:rPr lang="en-GB" sz="825" b="1" dirty="0"/>
              <a:t>Price forecast</a:t>
            </a:r>
            <a:endParaRPr lang="en-US" sz="825" b="1" dirty="0"/>
          </a:p>
        </p:txBody>
      </p:sp>
      <p:cxnSp>
        <p:nvCxnSpPr>
          <p:cNvPr id="58" name="Straight Connector 57"/>
          <p:cNvCxnSpPr>
            <a:cxnSpLocks/>
          </p:cNvCxnSpPr>
          <p:nvPr/>
        </p:nvCxnSpPr>
        <p:spPr>
          <a:xfrm>
            <a:off x="1785591" y="4913054"/>
            <a:ext cx="145941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3200400" y="5047627"/>
            <a:ext cx="5535187" cy="0"/>
          </a:xfrm>
          <a:prstGeom prst="line">
            <a:avLst/>
          </a:prstGeom>
          <a:ln w="12700">
            <a:solidFill>
              <a:srgbClr val="C0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21605" y="521111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2609388" y="1219220"/>
            <a:ext cx="127123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/>
              <a:t>Today</a:t>
            </a:r>
            <a:endParaRPr lang="en-US" sz="1050" b="1" dirty="0"/>
          </a:p>
        </p:txBody>
      </p:sp>
      <p:cxnSp>
        <p:nvCxnSpPr>
          <p:cNvPr id="71" name="Straight Connector 70"/>
          <p:cNvCxnSpPr/>
          <p:nvPr/>
        </p:nvCxnSpPr>
        <p:spPr>
          <a:xfrm>
            <a:off x="3142555" y="2292568"/>
            <a:ext cx="5614493" cy="0"/>
          </a:xfrm>
          <a:prstGeom prst="line">
            <a:avLst/>
          </a:prstGeom>
          <a:ln w="12700">
            <a:solidFill>
              <a:srgbClr val="C0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3136283" y="3342944"/>
            <a:ext cx="5620765" cy="0"/>
          </a:xfrm>
          <a:prstGeom prst="line">
            <a:avLst/>
          </a:prstGeom>
          <a:ln w="12700">
            <a:solidFill>
              <a:srgbClr val="C0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7477445" y="1273664"/>
            <a:ext cx="1279603" cy="346249"/>
            <a:chOff x="7477445" y="1273664"/>
            <a:chExt cx="1279603" cy="346249"/>
          </a:xfrm>
        </p:grpSpPr>
        <p:sp>
          <p:nvSpPr>
            <p:cNvPr id="110" name="Rectangle 109"/>
            <p:cNvSpPr/>
            <p:nvPr/>
          </p:nvSpPr>
          <p:spPr>
            <a:xfrm>
              <a:off x="7623805" y="1273664"/>
              <a:ext cx="1133243" cy="32316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36000"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101" name="Straight Connector 100"/>
            <p:cNvCxnSpPr/>
            <p:nvPr/>
          </p:nvCxnSpPr>
          <p:spPr>
            <a:xfrm>
              <a:off x="8418329" y="1387743"/>
              <a:ext cx="26344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8426693" y="1509770"/>
              <a:ext cx="255083" cy="0"/>
            </a:xfrm>
            <a:prstGeom prst="line">
              <a:avLst/>
            </a:prstGeom>
            <a:ln w="12700">
              <a:solidFill>
                <a:srgbClr val="C0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Rectangle 108"/>
            <p:cNvSpPr/>
            <p:nvPr/>
          </p:nvSpPr>
          <p:spPr>
            <a:xfrm>
              <a:off x="7477445" y="1273664"/>
              <a:ext cx="915794" cy="346249"/>
            </a:xfrm>
            <a:prstGeom prst="rect">
              <a:avLst/>
            </a:prstGeom>
          </p:spPr>
          <p:txBody>
            <a:bodyPr wrap="square" rIns="36000">
              <a:spAutoFit/>
            </a:bodyPr>
            <a:lstStyle/>
            <a:p>
              <a:pPr algn="r"/>
              <a:r>
                <a:rPr lang="en-GB" sz="825" b="1" dirty="0"/>
                <a:t>Historic values</a:t>
              </a:r>
            </a:p>
            <a:p>
              <a:pPr algn="r"/>
              <a:r>
                <a:rPr lang="en-GB" sz="825" b="1" dirty="0"/>
                <a:t>Forecast values</a:t>
              </a:r>
              <a:endParaRPr lang="en-US" sz="825" b="1" dirty="0"/>
            </a:p>
          </p:txBody>
        </p:sp>
      </p:grpSp>
      <p:sp>
        <p:nvSpPr>
          <p:cNvPr id="135" name="TextBox 134"/>
          <p:cNvSpPr txBox="1"/>
          <p:nvPr/>
        </p:nvSpPr>
        <p:spPr>
          <a:xfrm>
            <a:off x="1103973" y="5982408"/>
            <a:ext cx="6832908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Each method can give valuable insights,</a:t>
            </a:r>
          </a:p>
          <a:p>
            <a:pPr algn="ctr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but each has drawbacks</a:t>
            </a:r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555228"/>
            <a:ext cx="2057400" cy="273844"/>
          </a:xfrm>
          <a:prstGeom prst="rect">
            <a:avLst/>
          </a:prstGeom>
        </p:spPr>
        <p:txBody>
          <a:bodyPr vert="horz" lIns="81000" tIns="27000" rIns="81000" bIns="27000" rtlCol="0" anchor="b" anchorCtr="0"/>
          <a:lstStyle>
            <a:lvl1pPr algn="l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tx2"/>
                </a:solidFill>
              </a:rPr>
              <a:t>© Commodity Analysis and Insight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6549742"/>
            <a:ext cx="2057400" cy="273844"/>
          </a:xfrm>
          <a:prstGeom prst="rect">
            <a:avLst/>
          </a:prstGeom>
        </p:spPr>
        <p:txBody>
          <a:bodyPr vert="horz" lIns="81000" tIns="27000" rIns="81000" bIns="27000" rtlCol="0" anchor="b" anchorCtr="0"/>
          <a:lstStyle>
            <a:lvl1pPr algn="r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E9140-701E-4004-AABB-308FDDC643EC}" type="slidenum">
              <a:rPr lang="en-US" smtClean="0">
                <a:solidFill>
                  <a:schemeClr val="tx2"/>
                </a:solidFill>
              </a:rPr>
              <a:t>1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57250" y="430514"/>
            <a:ext cx="7472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275F"/>
                </a:solidFill>
              </a:rPr>
              <a:t>Common methods for forecasting commodity prices</a:t>
            </a:r>
            <a:endParaRPr lang="en-US" sz="2400" b="1" dirty="0">
              <a:solidFill>
                <a:srgbClr val="00275F"/>
              </a:solidFill>
            </a:endParaRPr>
          </a:p>
        </p:txBody>
      </p:sp>
      <p:cxnSp>
        <p:nvCxnSpPr>
          <p:cNvPr id="64" name="Straight Connector 63"/>
          <p:cNvCxnSpPr/>
          <p:nvPr/>
        </p:nvCxnSpPr>
        <p:spPr>
          <a:xfrm>
            <a:off x="-14528" y="6691095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FB2B56C7-D91E-47EF-B214-A0F24AB70E0F}"/>
              </a:ext>
            </a:extLst>
          </p:cNvPr>
          <p:cNvSpPr txBox="1"/>
          <p:nvPr/>
        </p:nvSpPr>
        <p:spPr>
          <a:xfrm>
            <a:off x="183995" y="5273104"/>
            <a:ext cx="2952287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900" dirty="0"/>
              <a:t>Where:</a:t>
            </a:r>
          </a:p>
          <a:p>
            <a:pPr marL="180975" indent="-180975"/>
            <a:r>
              <a:rPr lang="en-GB" sz="900" dirty="0"/>
              <a:t>	Price = f (x, y) means ‘price is a function of x and y’</a:t>
            </a: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B070F5AC-4FCB-412B-8A38-448838C968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880" y="194895"/>
            <a:ext cx="551662" cy="498702"/>
          </a:xfrm>
          <a:prstGeom prst="rect">
            <a:avLst/>
          </a:prstGeom>
        </p:spPr>
      </p:pic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A9F3B03F-896B-4FFD-B6AA-55B59DA212FB}"/>
              </a:ext>
            </a:extLst>
          </p:cNvPr>
          <p:cNvCxnSpPr/>
          <p:nvPr/>
        </p:nvCxnSpPr>
        <p:spPr>
          <a:xfrm>
            <a:off x="0" y="892179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6464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>
            <a:off x="1103973" y="5666213"/>
            <a:ext cx="2141034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3261734" y="5666213"/>
            <a:ext cx="5495313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538871" y="5708028"/>
            <a:ext cx="127123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History</a:t>
            </a:r>
            <a:endParaRPr lang="en-US" sz="1050" dirty="0"/>
          </a:p>
        </p:txBody>
      </p:sp>
      <p:sp>
        <p:nvSpPr>
          <p:cNvPr id="20" name="TextBox 19"/>
          <p:cNvSpPr txBox="1"/>
          <p:nvPr/>
        </p:nvSpPr>
        <p:spPr>
          <a:xfrm>
            <a:off x="5325405" y="5708028"/>
            <a:ext cx="127123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Forecast</a:t>
            </a:r>
            <a:endParaRPr lang="en-US" sz="1050" dirty="0"/>
          </a:p>
        </p:txBody>
      </p:sp>
      <p:sp>
        <p:nvSpPr>
          <p:cNvPr id="105" name="TextBox 104"/>
          <p:cNvSpPr txBox="1"/>
          <p:nvPr/>
        </p:nvSpPr>
        <p:spPr>
          <a:xfrm>
            <a:off x="1079500" y="5986123"/>
            <a:ext cx="6857381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GB" dirty="0"/>
              <a:t>Use the most appropriate methodology for the company’s needs or combine into a blended forecast</a:t>
            </a:r>
          </a:p>
        </p:txBody>
      </p:sp>
      <p:sp>
        <p:nvSpPr>
          <p:cNvPr id="106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571367"/>
            <a:ext cx="2057400" cy="274638"/>
          </a:xfrm>
          <a:prstGeom prst="rect">
            <a:avLst/>
          </a:prstGeom>
        </p:spPr>
        <p:txBody>
          <a:bodyPr vert="horz" lIns="81000" tIns="27000" rIns="81000" bIns="27000" rtlCol="0" anchor="b" anchorCtr="0"/>
          <a:lstStyle>
            <a:lvl1pPr algn="l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tx2"/>
                </a:solidFill>
              </a:rPr>
              <a:t>© Commodity Analysis and Insight</a:t>
            </a:r>
          </a:p>
        </p:txBody>
      </p:sp>
      <p:sp>
        <p:nvSpPr>
          <p:cNvPr id="107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086600" y="6566605"/>
            <a:ext cx="2057400" cy="273050"/>
          </a:xfrm>
          <a:prstGeom prst="rect">
            <a:avLst/>
          </a:prstGeom>
        </p:spPr>
        <p:txBody>
          <a:bodyPr vert="horz" lIns="81000" tIns="27000" rIns="81000" bIns="27000" rtlCol="0" anchor="b" anchorCtr="0"/>
          <a:lstStyle>
            <a:lvl1pPr algn="r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5A34E-BE8B-4D1C-B3E4-888AF8C89DE4}" type="slidenum">
              <a:rPr lang="en-US" smtClean="0">
                <a:solidFill>
                  <a:schemeClr val="tx2"/>
                </a:solidFill>
              </a:rPr>
              <a:t>2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1366687" y="430514"/>
            <a:ext cx="6453840" cy="46166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accent1">
                    <a:lumMod val="50000"/>
                  </a:schemeClr>
                </a:solidFill>
              </a:rPr>
              <a:t>No method can be applied in all situations</a:t>
            </a:r>
            <a:endParaRPr lang="en-US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11" name="Straight Connector 110"/>
          <p:cNvCxnSpPr/>
          <p:nvPr/>
        </p:nvCxnSpPr>
        <p:spPr>
          <a:xfrm>
            <a:off x="0" y="892179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183996" y="1451287"/>
            <a:ext cx="1977947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Fundamentals analysis</a:t>
            </a:r>
          </a:p>
          <a:p>
            <a:r>
              <a:rPr lang="en-GB" sz="900" dirty="0"/>
              <a:t>Price = f (Supply-Demand)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242540" y="1795696"/>
            <a:ext cx="157232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825" dirty="0"/>
              <a:t>Supply – Historic and forecast</a:t>
            </a:r>
          </a:p>
          <a:p>
            <a:pPr algn="r"/>
            <a:r>
              <a:rPr lang="en-GB" sz="825" dirty="0"/>
              <a:t>Demand – Historic and forecast</a:t>
            </a:r>
          </a:p>
          <a:p>
            <a:pPr algn="r"/>
            <a:r>
              <a:rPr lang="en-GB" sz="825" dirty="0"/>
              <a:t>Historic price</a:t>
            </a:r>
          </a:p>
          <a:p>
            <a:pPr algn="r"/>
            <a:r>
              <a:rPr lang="en-GB" sz="825" b="1" dirty="0"/>
              <a:t>Price forecast</a:t>
            </a:r>
            <a:endParaRPr lang="en-US" sz="825" b="1" dirty="0"/>
          </a:p>
        </p:txBody>
      </p:sp>
      <p:cxnSp>
        <p:nvCxnSpPr>
          <p:cNvPr id="115" name="Straight Connector 114"/>
          <p:cNvCxnSpPr/>
          <p:nvPr/>
        </p:nvCxnSpPr>
        <p:spPr>
          <a:xfrm>
            <a:off x="1785591" y="1898730"/>
            <a:ext cx="135527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>
            <a:off x="1785591" y="2020757"/>
            <a:ext cx="1350692" cy="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1785591" y="2154572"/>
            <a:ext cx="135069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>
            <a:off x="3136283" y="1898730"/>
            <a:ext cx="5620765" cy="0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3283195" y="2020757"/>
            <a:ext cx="5473853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>
            <a:off x="0" y="242562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/>
          <p:cNvSpPr txBox="1"/>
          <p:nvPr/>
        </p:nvSpPr>
        <p:spPr>
          <a:xfrm>
            <a:off x="183996" y="2501663"/>
            <a:ext cx="1977947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Economic forecasting</a:t>
            </a:r>
          </a:p>
          <a:p>
            <a:r>
              <a:rPr lang="en-GB" sz="900" dirty="0"/>
              <a:t>Price = f (Costs, Market term)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71091" y="2846072"/>
            <a:ext cx="174377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825" dirty="0"/>
              <a:t>Input costs – Historic and forecast</a:t>
            </a:r>
          </a:p>
          <a:p>
            <a:pPr algn="r"/>
            <a:r>
              <a:rPr lang="en-GB" sz="825" dirty="0"/>
              <a:t>Market term – Historic and forecast</a:t>
            </a:r>
          </a:p>
          <a:p>
            <a:pPr algn="r"/>
            <a:r>
              <a:rPr lang="en-GB" sz="825" dirty="0"/>
              <a:t>Historic price</a:t>
            </a:r>
          </a:p>
          <a:p>
            <a:pPr algn="r"/>
            <a:r>
              <a:rPr lang="en-GB" sz="825" b="1" dirty="0"/>
              <a:t>Price forecast</a:t>
            </a:r>
            <a:endParaRPr lang="en-US" sz="825" b="1" dirty="0"/>
          </a:p>
        </p:txBody>
      </p:sp>
      <p:cxnSp>
        <p:nvCxnSpPr>
          <p:cNvPr id="123" name="Straight Connector 122"/>
          <p:cNvCxnSpPr/>
          <p:nvPr/>
        </p:nvCxnSpPr>
        <p:spPr>
          <a:xfrm>
            <a:off x="1785591" y="2949107"/>
            <a:ext cx="1356963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>
            <a:off x="1785591" y="3071134"/>
            <a:ext cx="1350692" cy="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>
            <a:off x="1785591" y="3204948"/>
            <a:ext cx="135069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>
            <a:off x="3142555" y="2949107"/>
            <a:ext cx="5614493" cy="0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>
            <a:off x="3142554" y="3071134"/>
            <a:ext cx="5593033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0" y="3425468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183996" y="3433436"/>
            <a:ext cx="19779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Correlation forecasting</a:t>
            </a:r>
          </a:p>
          <a:p>
            <a:r>
              <a:rPr lang="en-GB" sz="900" dirty="0"/>
              <a:t>Price = f (Economic indicators), e.g. price of oil, GDP, population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21605" y="3946286"/>
            <a:ext cx="1793259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825" dirty="0"/>
              <a:t>Indicator – Historic &amp; forecast</a:t>
            </a:r>
          </a:p>
          <a:p>
            <a:pPr algn="r"/>
            <a:r>
              <a:rPr lang="en-GB" sz="825" dirty="0"/>
              <a:t>Historic price</a:t>
            </a:r>
          </a:p>
          <a:p>
            <a:pPr algn="r"/>
            <a:r>
              <a:rPr lang="en-GB" sz="825" b="1" dirty="0"/>
              <a:t>Price forecast</a:t>
            </a:r>
            <a:endParaRPr lang="en-US" sz="825" b="1" dirty="0"/>
          </a:p>
        </p:txBody>
      </p:sp>
      <p:cxnSp>
        <p:nvCxnSpPr>
          <p:cNvPr id="131" name="Straight Connector 130"/>
          <p:cNvCxnSpPr/>
          <p:nvPr/>
        </p:nvCxnSpPr>
        <p:spPr>
          <a:xfrm>
            <a:off x="1785591" y="4049321"/>
            <a:ext cx="1350692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>
            <a:off x="1785591" y="4183893"/>
            <a:ext cx="1414809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>
            <a:off x="3140869" y="4049321"/>
            <a:ext cx="5616179" cy="0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>
            <a:off x="3200400" y="4309344"/>
            <a:ext cx="5535187" cy="0"/>
          </a:xfrm>
          <a:prstGeom prst="line">
            <a:avLst/>
          </a:prstGeom>
          <a:ln w="12700">
            <a:solidFill>
              <a:srgbClr val="C0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0" y="4429853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136"/>
          <p:cNvSpPr txBox="1"/>
          <p:nvPr/>
        </p:nvSpPr>
        <p:spPr>
          <a:xfrm>
            <a:off x="183996" y="4465611"/>
            <a:ext cx="1977947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Technical forecasting</a:t>
            </a:r>
          </a:p>
          <a:p>
            <a:r>
              <a:rPr lang="en-GB" sz="900" dirty="0"/>
              <a:t>Price = f (Historic price data)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242539" y="4810020"/>
            <a:ext cx="1572325" cy="34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825" dirty="0"/>
              <a:t>Historic price data</a:t>
            </a:r>
          </a:p>
          <a:p>
            <a:pPr algn="r"/>
            <a:r>
              <a:rPr lang="en-GB" sz="825" b="1" dirty="0"/>
              <a:t>Price forecast</a:t>
            </a:r>
            <a:endParaRPr lang="en-US" sz="825" b="1" dirty="0"/>
          </a:p>
        </p:txBody>
      </p:sp>
      <p:cxnSp>
        <p:nvCxnSpPr>
          <p:cNvPr id="139" name="Straight Connector 138"/>
          <p:cNvCxnSpPr/>
          <p:nvPr/>
        </p:nvCxnSpPr>
        <p:spPr>
          <a:xfrm>
            <a:off x="1785591" y="4913054"/>
            <a:ext cx="1414809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>
            <a:off x="3200400" y="5047627"/>
            <a:ext cx="5535187" cy="0"/>
          </a:xfrm>
          <a:prstGeom prst="line">
            <a:avLst/>
          </a:prstGeom>
          <a:ln w="12700">
            <a:solidFill>
              <a:srgbClr val="C0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21605" y="521111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>
            <a:off x="3142555" y="2292568"/>
            <a:ext cx="5614493" cy="0"/>
          </a:xfrm>
          <a:prstGeom prst="line">
            <a:avLst/>
          </a:prstGeom>
          <a:ln w="12700">
            <a:solidFill>
              <a:srgbClr val="C0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>
            <a:off x="3136283" y="3342944"/>
            <a:ext cx="5620765" cy="0"/>
          </a:xfrm>
          <a:prstGeom prst="line">
            <a:avLst/>
          </a:prstGeom>
          <a:ln w="12700">
            <a:solidFill>
              <a:srgbClr val="C0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-14528" y="6691095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904505" y="1690613"/>
            <a:ext cx="3312000" cy="660219"/>
          </a:xfrm>
          <a:prstGeom prst="rect">
            <a:avLst/>
          </a:prstGeom>
          <a:solidFill>
            <a:srgbClr val="A9D18E">
              <a:alpha val="89804"/>
            </a:srgb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lIns="54000" tIns="27000" rIns="54000" bIns="27000" rtlCol="0" anchor="ctr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Resonates with industrial players - Capacity utilisation is used to drive investment decisions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Price data is a by-product of the process, not the forecast</a:t>
            </a:r>
            <a:endParaRPr lang="en-US" sz="1050" dirty="0"/>
          </a:p>
        </p:txBody>
      </p:sp>
      <p:sp>
        <p:nvSpPr>
          <p:cNvPr id="52" name="TextBox 51"/>
          <p:cNvSpPr txBox="1"/>
          <p:nvPr/>
        </p:nvSpPr>
        <p:spPr>
          <a:xfrm>
            <a:off x="5315499" y="1690613"/>
            <a:ext cx="3312000" cy="660219"/>
          </a:xfrm>
          <a:prstGeom prst="rect">
            <a:avLst/>
          </a:prstGeom>
          <a:solidFill>
            <a:srgbClr val="DE6746">
              <a:alpha val="85098"/>
            </a:srgb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lIns="54000" tIns="27000" rIns="54000" bIns="27000" rtlCol="0" anchor="ctr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The “supply-demand” balance is difficult to assess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Requires granular, often commercially-sensitive data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Ignores short-term effects, assumes long-term growth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Requires forward-looking, proprietary data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904505" y="2526556"/>
            <a:ext cx="3312000" cy="829367"/>
          </a:xfrm>
          <a:prstGeom prst="rect">
            <a:avLst/>
          </a:prstGeom>
          <a:solidFill>
            <a:srgbClr val="A9D18E">
              <a:alpha val="89804"/>
            </a:srgb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lIns="54000" tIns="27000" rIns="54000" bIns="27000" rtlCol="0" anchor="ctr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Infers demand from the market term, which can be easily assessed, as opposed to supply-demand balance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Uses profitability as an input, a key business metric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Can combine many inputs for deeper forecast</a:t>
            </a:r>
            <a:endParaRPr lang="en-US" sz="1050" dirty="0"/>
          </a:p>
        </p:txBody>
      </p:sp>
      <p:sp>
        <p:nvSpPr>
          <p:cNvPr id="64" name="TextBox 63"/>
          <p:cNvSpPr txBox="1"/>
          <p:nvPr/>
        </p:nvSpPr>
        <p:spPr>
          <a:xfrm>
            <a:off x="5315499" y="2526556"/>
            <a:ext cx="3312000" cy="829367"/>
          </a:xfrm>
          <a:prstGeom prst="rect">
            <a:avLst/>
          </a:prstGeom>
          <a:solidFill>
            <a:srgbClr val="DE6746">
              <a:alpha val="85098"/>
            </a:srgb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lIns="54000" tIns="27000" rIns="54000" bIns="27000" rtlCol="0" anchor="ctr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Market term may be unrelated to the end product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May ignore nature of cost-term, e.g. contracts or spot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Smooths data into periods, e.g. quarterly, annual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Needs sources of trusted data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904505" y="3590734"/>
            <a:ext cx="3312000" cy="721223"/>
          </a:xfrm>
          <a:prstGeom prst="rect">
            <a:avLst/>
          </a:prstGeom>
          <a:solidFill>
            <a:srgbClr val="A9D18E">
              <a:alpha val="89804"/>
            </a:srgb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lIns="54000" tIns="27000" rIns="54000" bIns="27000" rtlCol="0" anchor="ctr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Quick to implement and often uses free data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Needs no specialist software or understanding of the industry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Easily explainable</a:t>
            </a:r>
            <a:endParaRPr lang="en-US" sz="1050" dirty="0"/>
          </a:p>
        </p:txBody>
      </p:sp>
      <p:sp>
        <p:nvSpPr>
          <p:cNvPr id="66" name="TextBox 65"/>
          <p:cNvSpPr txBox="1"/>
          <p:nvPr/>
        </p:nvSpPr>
        <p:spPr>
          <a:xfrm>
            <a:off x="5315499" y="3590734"/>
            <a:ext cx="3312000" cy="708356"/>
          </a:xfrm>
          <a:prstGeom prst="rect">
            <a:avLst/>
          </a:prstGeom>
          <a:solidFill>
            <a:srgbClr val="DE6746">
              <a:alpha val="85098"/>
            </a:srgb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lIns="54000" tIns="27000" rIns="54000" bIns="27000" rtlCol="0" anchor="ctr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Assumes a steady state – Ignores, e.g. changes in technology changes, demand shifts or </a:t>
            </a:r>
            <a:r>
              <a:rPr lang="en-GB" sz="1050" dirty="0" err="1"/>
              <a:t>financialisation</a:t>
            </a:r>
            <a:endParaRPr lang="en-GB" sz="105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Cannot adapt to short-term effects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Broad-brush, top-line insight only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904505" y="4491241"/>
            <a:ext cx="3312000" cy="684000"/>
          </a:xfrm>
          <a:prstGeom prst="rect">
            <a:avLst/>
          </a:prstGeom>
          <a:solidFill>
            <a:srgbClr val="A9D18E">
              <a:alpha val="89804"/>
            </a:srgb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lIns="54000" tIns="27000" rIns="54000" bIns="27000" rtlCol="0" anchor="ctr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Can be cheap to develop and use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Needs simple forecasting tools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Doesn’t require industry knowledge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Immediately incorporates freshest data in forecast</a:t>
            </a:r>
            <a:endParaRPr lang="en-US" sz="1050" dirty="0"/>
          </a:p>
        </p:txBody>
      </p:sp>
      <p:sp>
        <p:nvSpPr>
          <p:cNvPr id="68" name="TextBox 67"/>
          <p:cNvSpPr txBox="1"/>
          <p:nvPr/>
        </p:nvSpPr>
        <p:spPr>
          <a:xfrm>
            <a:off x="5315499" y="4491241"/>
            <a:ext cx="3312000" cy="684000"/>
          </a:xfrm>
          <a:prstGeom prst="rect">
            <a:avLst/>
          </a:prstGeom>
          <a:solidFill>
            <a:srgbClr val="DE6746">
              <a:alpha val="85098"/>
            </a:srgb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lIns="54000" tIns="27000" rIns="54000" bIns="27000" rtlCol="0" anchor="ctr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Affected by non-market effects, e.g. tariffs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Time-frame must be relatively short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Less intuitive than other methods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More modelling produces better forecasts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6B7C1648-D4C2-45CE-A5D4-902EFA9E49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880" y="194895"/>
            <a:ext cx="551662" cy="498702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747B66CF-615F-4A26-BF1F-7A265147CE25}"/>
              </a:ext>
            </a:extLst>
          </p:cNvPr>
          <p:cNvSpPr txBox="1"/>
          <p:nvPr/>
        </p:nvSpPr>
        <p:spPr>
          <a:xfrm>
            <a:off x="1904505" y="1365562"/>
            <a:ext cx="33120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50" b="1" dirty="0"/>
              <a:t>Positives</a:t>
            </a:r>
            <a:endParaRPr lang="en-GB" sz="9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3F9860D-69AC-4EAD-9179-79E0A6DF823C}"/>
              </a:ext>
            </a:extLst>
          </p:cNvPr>
          <p:cNvSpPr txBox="1"/>
          <p:nvPr/>
        </p:nvSpPr>
        <p:spPr>
          <a:xfrm>
            <a:off x="5314951" y="1365562"/>
            <a:ext cx="33120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50" b="1" dirty="0"/>
              <a:t>Negatives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661097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>
            <a:off x="1103973" y="5666213"/>
            <a:ext cx="2141034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3261734" y="5666213"/>
            <a:ext cx="1013801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340613" y="5666213"/>
            <a:ext cx="1768862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147110" y="5666213"/>
            <a:ext cx="2621931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538871" y="5708028"/>
            <a:ext cx="127123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History</a:t>
            </a:r>
            <a:endParaRPr lang="en-US" sz="1050" dirty="0"/>
          </a:p>
        </p:txBody>
      </p:sp>
      <p:sp>
        <p:nvSpPr>
          <p:cNvPr id="16" name="TextBox 15"/>
          <p:cNvSpPr txBox="1"/>
          <p:nvPr/>
        </p:nvSpPr>
        <p:spPr>
          <a:xfrm>
            <a:off x="3142554" y="5708028"/>
            <a:ext cx="127123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Short-term</a:t>
            </a:r>
            <a:endParaRPr lang="en-US" sz="1050" dirty="0"/>
          </a:p>
        </p:txBody>
      </p:sp>
      <p:sp>
        <p:nvSpPr>
          <p:cNvPr id="19" name="TextBox 18"/>
          <p:cNvSpPr txBox="1"/>
          <p:nvPr/>
        </p:nvSpPr>
        <p:spPr>
          <a:xfrm>
            <a:off x="4520427" y="5708028"/>
            <a:ext cx="127123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Medium-term</a:t>
            </a:r>
            <a:endParaRPr lang="en-US" sz="1050" dirty="0"/>
          </a:p>
        </p:txBody>
      </p:sp>
      <p:sp>
        <p:nvSpPr>
          <p:cNvPr id="20" name="TextBox 19"/>
          <p:cNvSpPr txBox="1"/>
          <p:nvPr/>
        </p:nvSpPr>
        <p:spPr>
          <a:xfrm>
            <a:off x="6431466" y="5708028"/>
            <a:ext cx="127123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Long-term</a:t>
            </a:r>
            <a:endParaRPr lang="en-US" sz="1050" dirty="0"/>
          </a:p>
        </p:txBody>
      </p:sp>
      <p:sp>
        <p:nvSpPr>
          <p:cNvPr id="21" name="TextBox 20"/>
          <p:cNvSpPr txBox="1"/>
          <p:nvPr/>
        </p:nvSpPr>
        <p:spPr>
          <a:xfrm>
            <a:off x="1894315" y="430514"/>
            <a:ext cx="5398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accent1">
                    <a:lumMod val="50000"/>
                  </a:schemeClr>
                </a:solidFill>
              </a:rPr>
              <a:t>How </a:t>
            </a:r>
            <a:r>
              <a:rPr lang="en-GB" sz="2400" b="1" i="1" dirty="0">
                <a:solidFill>
                  <a:schemeClr val="accent1">
                    <a:lumMod val="50000"/>
                  </a:schemeClr>
                </a:solidFill>
              </a:rPr>
              <a:t>best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</a:rPr>
              <a:t> to forecast commodity prices</a:t>
            </a:r>
            <a:endParaRPr lang="en-US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1785591" y="3151366"/>
            <a:ext cx="1356963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142555" y="3151366"/>
            <a:ext cx="5614493" cy="0"/>
          </a:xfrm>
          <a:prstGeom prst="line">
            <a:avLst/>
          </a:prstGeom>
          <a:ln w="12700">
            <a:solidFill>
              <a:srgbClr val="7030A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83996" y="1478719"/>
            <a:ext cx="2350116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Multi-term approach</a:t>
            </a:r>
          </a:p>
          <a:p>
            <a:r>
              <a:rPr lang="en-GB" sz="900" dirty="0"/>
              <a:t>Method = f (News, technical, fundamentals)</a:t>
            </a:r>
          </a:p>
          <a:p>
            <a:pPr marL="266700" indent="-179388">
              <a:buFont typeface="Arial" panose="020B0604020202020204" pitchFamily="34" charset="0"/>
              <a:buChar char="•"/>
            </a:pPr>
            <a:r>
              <a:rPr lang="en-GB" sz="900" dirty="0"/>
              <a:t>Now: News and research</a:t>
            </a:r>
          </a:p>
          <a:p>
            <a:pPr marL="266700" indent="-179388">
              <a:buFont typeface="Arial" panose="020B0604020202020204" pitchFamily="34" charset="0"/>
              <a:buChar char="•"/>
            </a:pPr>
            <a:r>
              <a:rPr lang="en-GB" sz="900" dirty="0"/>
              <a:t>Short: Technical analysis</a:t>
            </a:r>
          </a:p>
          <a:p>
            <a:pPr marL="266700" indent="-179388">
              <a:buFont typeface="Arial" panose="020B0604020202020204" pitchFamily="34" charset="0"/>
              <a:buChar char="•"/>
            </a:pPr>
            <a:r>
              <a:rPr lang="en-GB" sz="900" dirty="0"/>
              <a:t>Medium: Macroeconomic forecasting</a:t>
            </a:r>
          </a:p>
          <a:p>
            <a:pPr marL="266700" indent="-179388">
              <a:buFont typeface="Arial" panose="020B0604020202020204" pitchFamily="34" charset="0"/>
              <a:buChar char="•"/>
            </a:pPr>
            <a:r>
              <a:rPr lang="en-GB" sz="900" dirty="0"/>
              <a:t>Long: Correlation </a:t>
            </a:r>
          </a:p>
        </p:txBody>
      </p:sp>
      <p:sp>
        <p:nvSpPr>
          <p:cNvPr id="59" name="Rectangle 58"/>
          <p:cNvSpPr/>
          <p:nvPr/>
        </p:nvSpPr>
        <p:spPr>
          <a:xfrm>
            <a:off x="-157617" y="2529470"/>
            <a:ext cx="1941118" cy="1107996"/>
          </a:xfrm>
          <a:prstGeom prst="rect">
            <a:avLst/>
          </a:prstGeom>
        </p:spPr>
        <p:txBody>
          <a:bodyPr wrap="square" lIns="36000" rIns="72000">
            <a:spAutoFit/>
          </a:bodyPr>
          <a:lstStyle/>
          <a:p>
            <a:pPr algn="r"/>
            <a:r>
              <a:rPr lang="en-GB" sz="825" dirty="0"/>
              <a:t>News and research</a:t>
            </a:r>
          </a:p>
          <a:p>
            <a:pPr algn="r"/>
            <a:r>
              <a:rPr lang="en-GB" sz="825" dirty="0"/>
              <a:t>Historic price data</a:t>
            </a:r>
          </a:p>
          <a:p>
            <a:pPr algn="r"/>
            <a:r>
              <a:rPr lang="en-GB" sz="825" dirty="0"/>
              <a:t>Input costs</a:t>
            </a:r>
          </a:p>
          <a:p>
            <a:pPr algn="r"/>
            <a:r>
              <a:rPr lang="en-GB" sz="825" dirty="0"/>
              <a:t>Market drivers</a:t>
            </a:r>
          </a:p>
          <a:p>
            <a:pPr algn="r"/>
            <a:r>
              <a:rPr lang="en-GB" sz="825" dirty="0"/>
              <a:t>Economic measure</a:t>
            </a:r>
          </a:p>
          <a:p>
            <a:pPr algn="r"/>
            <a:endParaRPr lang="en-GB" sz="825" dirty="0"/>
          </a:p>
          <a:p>
            <a:pPr algn="r"/>
            <a:r>
              <a:rPr lang="en-GB" sz="825" dirty="0"/>
              <a:t>Historic prices</a:t>
            </a:r>
          </a:p>
          <a:p>
            <a:pPr algn="r"/>
            <a:r>
              <a:rPr lang="en-GB" sz="825" dirty="0"/>
              <a:t>Price forecast</a:t>
            </a:r>
          </a:p>
        </p:txBody>
      </p:sp>
      <p:cxnSp>
        <p:nvCxnSpPr>
          <p:cNvPr id="60" name="Straight Connector 59"/>
          <p:cNvCxnSpPr/>
          <p:nvPr/>
        </p:nvCxnSpPr>
        <p:spPr>
          <a:xfrm>
            <a:off x="3140869" y="1943776"/>
            <a:ext cx="120866" cy="0"/>
          </a:xfrm>
          <a:prstGeom prst="line">
            <a:avLst/>
          </a:prstGeom>
          <a:ln w="127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1785591" y="2892099"/>
            <a:ext cx="1356963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3133725" y="2892099"/>
            <a:ext cx="2975750" cy="0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1785591" y="3012611"/>
            <a:ext cx="1356963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3140869" y="3012611"/>
            <a:ext cx="2960244" cy="0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1783033" y="2768837"/>
            <a:ext cx="1350692" cy="0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2471389" y="2636213"/>
            <a:ext cx="790346" cy="0"/>
          </a:xfrm>
          <a:prstGeom prst="line">
            <a:avLst/>
          </a:prstGeom>
          <a:ln w="2857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V="1">
            <a:off x="3245007" y="2073042"/>
            <a:ext cx="1030528" cy="4941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4275535" y="2201463"/>
            <a:ext cx="1833940" cy="10052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6105295" y="2340782"/>
            <a:ext cx="2642837" cy="7015"/>
          </a:xfrm>
          <a:prstGeom prst="line">
            <a:avLst/>
          </a:prstGeom>
          <a:ln w="12700">
            <a:solidFill>
              <a:srgbClr val="7030A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>
            <a:off x="1783033" y="3524372"/>
            <a:ext cx="1359521" cy="0"/>
          </a:xfrm>
          <a:prstGeom prst="line">
            <a:avLst/>
          </a:prstGeom>
          <a:ln w="127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3141023" y="3637690"/>
            <a:ext cx="5607263" cy="10052"/>
            <a:chOff x="4171098" y="3662037"/>
            <a:chExt cx="7476351" cy="13403"/>
          </a:xfrm>
        </p:grpSpPr>
        <p:cxnSp>
          <p:nvCxnSpPr>
            <p:cNvPr id="131" name="Straight Connector 130"/>
            <p:cNvCxnSpPr/>
            <p:nvPr/>
          </p:nvCxnSpPr>
          <p:spPr>
            <a:xfrm>
              <a:off x="4171098" y="3668738"/>
              <a:ext cx="138851" cy="0"/>
            </a:xfrm>
            <a:prstGeom prst="line">
              <a:avLst/>
            </a:prstGeom>
            <a:ln w="76200">
              <a:solidFill>
                <a:srgbClr val="0070C0">
                  <a:alpha val="50196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 flipV="1">
              <a:off x="4309949" y="3665444"/>
              <a:ext cx="1374037" cy="6588"/>
            </a:xfrm>
            <a:prstGeom prst="line">
              <a:avLst/>
            </a:prstGeom>
            <a:ln w="76200">
              <a:solidFill>
                <a:srgbClr val="FFD966">
                  <a:alpha val="69804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>
              <a:off x="5683986" y="3662037"/>
              <a:ext cx="2445253" cy="13403"/>
            </a:xfrm>
            <a:prstGeom prst="line">
              <a:avLst/>
            </a:prstGeom>
            <a:ln w="76200">
              <a:solidFill>
                <a:srgbClr val="548235">
                  <a:alpha val="69804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 flipV="1">
              <a:off x="8123666" y="3664062"/>
              <a:ext cx="3523783" cy="9353"/>
            </a:xfrm>
            <a:prstGeom prst="line">
              <a:avLst/>
            </a:prstGeom>
            <a:ln w="76200">
              <a:solidFill>
                <a:srgbClr val="7030A0">
                  <a:alpha val="69804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9" name="Straight Connector 128"/>
          <p:cNvCxnSpPr/>
          <p:nvPr/>
        </p:nvCxnSpPr>
        <p:spPr>
          <a:xfrm>
            <a:off x="3140869" y="3636566"/>
            <a:ext cx="5597766" cy="0"/>
          </a:xfrm>
          <a:prstGeom prst="line">
            <a:avLst/>
          </a:prstGeom>
          <a:ln w="28575">
            <a:solidFill>
              <a:srgbClr val="C00000"/>
            </a:solidFill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1521510" y="5982910"/>
            <a:ext cx="6017472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GB" dirty="0"/>
              <a:t>Combines the insights of other methodologies,</a:t>
            </a:r>
          </a:p>
          <a:p>
            <a:r>
              <a:rPr lang="en-GB" dirty="0"/>
              <a:t>but avoids stretching the applicability of any</a:t>
            </a:r>
          </a:p>
        </p:txBody>
      </p:sp>
      <p:cxnSp>
        <p:nvCxnSpPr>
          <p:cNvPr id="47" name="Straight Connector 46"/>
          <p:cNvCxnSpPr/>
          <p:nvPr/>
        </p:nvCxnSpPr>
        <p:spPr>
          <a:xfrm flipV="1">
            <a:off x="3249188" y="1480327"/>
            <a:ext cx="0" cy="431134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2609388" y="1219220"/>
            <a:ext cx="127123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Today</a:t>
            </a:r>
            <a:endParaRPr lang="en-US" sz="1050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564378"/>
            <a:ext cx="2057400" cy="273844"/>
          </a:xfrm>
          <a:prstGeom prst="rect">
            <a:avLst/>
          </a:prstGeom>
        </p:spPr>
        <p:txBody>
          <a:bodyPr vert="horz" lIns="81000" tIns="27000" rIns="81000" bIns="27000" rtlCol="0" anchor="b" anchorCtr="0"/>
          <a:lstStyle>
            <a:lvl1pPr algn="l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tx2"/>
                </a:solidFill>
              </a:rPr>
              <a:t>© Commodity Analysis and Insight</a:t>
            </a:r>
          </a:p>
        </p:txBody>
      </p:sp>
      <p:sp>
        <p:nvSpPr>
          <p:cNvPr id="5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6558892"/>
            <a:ext cx="2057400" cy="273844"/>
          </a:xfrm>
          <a:prstGeom prst="rect">
            <a:avLst/>
          </a:prstGeom>
        </p:spPr>
        <p:txBody>
          <a:bodyPr vert="horz" lIns="81000" tIns="27000" rIns="81000" bIns="27000" rtlCol="0" anchor="b" anchorCtr="0"/>
          <a:lstStyle>
            <a:lvl1pPr algn="r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4F0E2-C698-4A5E-A72B-20295D708EBF}" type="slidenum">
              <a:rPr lang="en-US" smtClean="0">
                <a:solidFill>
                  <a:schemeClr val="tx2"/>
                </a:solidFill>
              </a:rPr>
              <a:t>3</a:t>
            </a:fld>
            <a:endParaRPr lang="en-US" dirty="0">
              <a:solidFill>
                <a:schemeClr val="tx2"/>
              </a:solidFill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7477445" y="1273664"/>
            <a:ext cx="1279603" cy="346249"/>
            <a:chOff x="7477445" y="1273664"/>
            <a:chExt cx="1279603" cy="346249"/>
          </a:xfrm>
        </p:grpSpPr>
        <p:sp>
          <p:nvSpPr>
            <p:cNvPr id="54" name="Rectangle 53"/>
            <p:cNvSpPr/>
            <p:nvPr/>
          </p:nvSpPr>
          <p:spPr>
            <a:xfrm>
              <a:off x="7623805" y="1273664"/>
              <a:ext cx="1133243" cy="32316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36000"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8418329" y="1387743"/>
              <a:ext cx="26344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8426693" y="1509770"/>
              <a:ext cx="255083" cy="0"/>
            </a:xfrm>
            <a:prstGeom prst="line">
              <a:avLst/>
            </a:prstGeom>
            <a:ln w="12700">
              <a:solidFill>
                <a:srgbClr val="C0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 57"/>
            <p:cNvSpPr/>
            <p:nvPr/>
          </p:nvSpPr>
          <p:spPr>
            <a:xfrm>
              <a:off x="7477445" y="1273664"/>
              <a:ext cx="915794" cy="346249"/>
            </a:xfrm>
            <a:prstGeom prst="rect">
              <a:avLst/>
            </a:prstGeom>
          </p:spPr>
          <p:txBody>
            <a:bodyPr wrap="square" rIns="36000">
              <a:spAutoFit/>
            </a:bodyPr>
            <a:lstStyle/>
            <a:p>
              <a:pPr algn="r"/>
              <a:r>
                <a:rPr lang="en-GB" sz="825" b="1" dirty="0"/>
                <a:t>Historic values</a:t>
              </a:r>
            </a:p>
            <a:p>
              <a:pPr algn="r"/>
              <a:r>
                <a:rPr lang="en-GB" sz="825" b="1" dirty="0"/>
                <a:t>Forecast values</a:t>
              </a:r>
              <a:endParaRPr lang="en-US" sz="825" b="1" dirty="0"/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1904505" y="3985276"/>
            <a:ext cx="3312000" cy="1120318"/>
          </a:xfrm>
          <a:prstGeom prst="rect">
            <a:avLst/>
          </a:prstGeom>
          <a:solidFill>
            <a:srgbClr val="A9D18E">
              <a:alpha val="78824"/>
            </a:srgb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lIns="54000" tIns="27000" rIns="54000" bIns="27000" rtlCol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Insightful, defendable forecasts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Once established can be updated with latest data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Applies the appropriate time period to each method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Brings a single forecast that is applicable to all clients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Can flex sensitivity based on projected confidence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50" dirty="0"/>
          </a:p>
        </p:txBody>
      </p:sp>
      <p:sp>
        <p:nvSpPr>
          <p:cNvPr id="64" name="TextBox 63"/>
          <p:cNvSpPr txBox="1"/>
          <p:nvPr/>
        </p:nvSpPr>
        <p:spPr>
          <a:xfrm>
            <a:off x="5286564" y="3985276"/>
            <a:ext cx="3312000" cy="1120318"/>
          </a:xfrm>
          <a:prstGeom prst="rect">
            <a:avLst/>
          </a:prstGeom>
          <a:solidFill>
            <a:srgbClr val="DE6746">
              <a:alpha val="78824"/>
            </a:srgb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lIns="54000" tIns="27000" rIns="54000" bIns="27000" rtlCol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Uses granular data to build the best model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Data may be free, but typically purchased or commercially sensitive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Requires an understanding of modelling and tools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Better industry insight builds better model</a:t>
            </a:r>
          </a:p>
        </p:txBody>
      </p:sp>
      <p:cxnSp>
        <p:nvCxnSpPr>
          <p:cNvPr id="45" name="Straight Connector 44"/>
          <p:cNvCxnSpPr/>
          <p:nvPr/>
        </p:nvCxnSpPr>
        <p:spPr>
          <a:xfrm>
            <a:off x="-14528" y="892179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-14528" y="6691095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2714263" y="5708028"/>
            <a:ext cx="8738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Now</a:t>
            </a:r>
            <a:endParaRPr lang="en-US" sz="1050" dirty="0"/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E6E5BEE7-5551-4B39-83E2-053414DBF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880" y="194895"/>
            <a:ext cx="551662" cy="498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739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621</Words>
  <Application>Microsoft Office PowerPoint</Application>
  <PresentationFormat>On-screen Show (4:3)</PresentationFormat>
  <Paragraphs>125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1_Office Theme</vt:lpstr>
      <vt:lpstr>PowerPoint Presentation</vt:lpstr>
      <vt:lpstr>PowerPoint Presentation</vt:lpstr>
      <vt:lpstr>PowerPoint Presentation</vt:lpstr>
    </vt:vector>
  </TitlesOfParts>
  <Company>IHS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 Kaplan</dc:creator>
  <cp:lastModifiedBy>Jason Kaplan</cp:lastModifiedBy>
  <cp:revision>38</cp:revision>
  <cp:lastPrinted>2018-06-12T10:39:54Z</cp:lastPrinted>
  <dcterms:created xsi:type="dcterms:W3CDTF">2018-06-11T17:22:49Z</dcterms:created>
  <dcterms:modified xsi:type="dcterms:W3CDTF">2019-04-10T15:59:13Z</dcterms:modified>
</cp:coreProperties>
</file>